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roxima No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6.xml"/><Relationship Id="rId22" Type="http://schemas.openxmlformats.org/officeDocument/2006/relationships/font" Target="fonts/ProximaNova-boldItalic.fntdata"/><Relationship Id="rId10" Type="http://schemas.openxmlformats.org/officeDocument/2006/relationships/slide" Target="slides/slide5.xml"/><Relationship Id="rId21" Type="http://schemas.openxmlformats.org/officeDocument/2006/relationships/font" Target="fonts/ProximaNova-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sprint 0 demo of our advanced leopard seal recognition system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6a33aaa4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6a33aaa4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6c5a01a70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6c5a01a70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Carson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6c5a01a70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6c5a01a70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Carsyn</a:t>
            </a:r>
            <a:endParaRPr/>
          </a:p>
          <a:p>
            <a:pPr indent="0" lvl="0" marL="0" rtl="0" algn="l">
              <a:spcBef>
                <a:spcPts val="0"/>
              </a:spcBef>
              <a:spcAft>
                <a:spcPts val="0"/>
              </a:spcAft>
              <a:buNone/>
            </a:pPr>
            <a:r>
              <a:rPr lang="en"/>
              <a:t>Next sprint’s focus will be on our second model. We will look into getting ViT working with our data, training it, and evaluating it, similarly to how we trained and evaluated YOLO for this sprint. With our competing model working, we will have a baseline for when we create our own model for leopard seal identification. Additionally, we will look into methods for preprocessing the images before feeding them into the second model, as we only need the seal and not the rest of the surrounding background. With these cropped images, we will be able to give our model only the necessary data needed to identify the specific seal.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6c5a01a7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6c5a01a7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b6c5a01a70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b6c5a01a70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Carsyn</a:t>
            </a:r>
            <a:endParaRPr/>
          </a:p>
          <a:p>
            <a:pPr indent="0" lvl="0" marL="0" rtl="0" algn="l">
              <a:spcBef>
                <a:spcPts val="0"/>
              </a:spcBef>
              <a:spcAft>
                <a:spcPts val="0"/>
              </a:spcAft>
              <a:buNone/>
            </a:pPr>
            <a:r>
              <a:rPr lang="en"/>
              <a:t>This website, happywhale.com, is a website where users can upload pictures of marine wildlife, such as seals, sea lions, and whales, and experts can identify the species in the images. With enough pictures and encounters of a certain animal, for example the leopard seal in the image, they can be given and ID and tracked on where they go and generally when. The process for identifying specific </a:t>
            </a:r>
            <a:r>
              <a:rPr lang="en"/>
              <a:t>leopard seals is manual as of now, but t</a:t>
            </a:r>
            <a:r>
              <a:rPr lang="en"/>
              <a:t>he goal of our project is to automate this process of recognizing specific leopard seals from pictures submitted by users to happywhale. Happywhale has capabilities to identify whales by images of their tail, so we’re trying to do a similar process but for specifically leopard seals.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b5fd0aac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b5fd0aa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Carson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b6c5a01a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b6c5a01a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Juncheng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849d6460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849d6460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just to give you guys a little overview of the type of models we'll be working on, I was going to introduce convolutional neural networks. These are a specialized type of deep neural networks, and their main use is processing grid data such as images. The main difference </a:t>
            </a:r>
            <a:r>
              <a:rPr lang="en"/>
              <a:t>between</a:t>
            </a:r>
            <a:r>
              <a:rPr lang="en"/>
              <a:t> Convolutional and deep neural networks are the type of layers they have, and CNN's are primarily used for feature extraction, which when talking about images this means lines, edges, etc.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849d6460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849d6460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 Juncheng</a:t>
            </a:r>
            <a:endParaRPr/>
          </a:p>
          <a:p>
            <a:pPr indent="0" lvl="0" marL="0" rtl="0" algn="l">
              <a:spcBef>
                <a:spcPts val="0"/>
              </a:spcBef>
              <a:spcAft>
                <a:spcPts val="0"/>
              </a:spcAft>
              <a:buNone/>
            </a:pPr>
            <a:r>
              <a:rPr lang="en"/>
              <a:t>So our first crack at a model to compete with yolo was a couple different variations of an R-CNN, which is a region based convolutional neural network. It is essentially a CNN specialized for object detection and segmentation. Our initial test used the tensorflow and keras libraries which include a robust framework for creating neural networks. These images to the side were generated using a toy dataset, but they are the goal of what we're going for when we eventually train the model on our seal dataset. These cropped images will eventually be sent to the second model for classification.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6c5a01a7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6c5a01a7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6c5a01a7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b6c5a01a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b6a33aaa4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b6a33aaa4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9.jp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Advanced Leopard Seal Recognition System (ALSRS): Sprint 0</a:t>
            </a:r>
            <a:endParaRPr/>
          </a:p>
        </p:txBody>
      </p:sp>
      <p:sp>
        <p:nvSpPr>
          <p:cNvPr id="60" name="Google Shape;60;p13"/>
          <p:cNvSpPr txBox="1"/>
          <p:nvPr>
            <p:ph idx="1" type="subTitle"/>
          </p:nvPr>
        </p:nvSpPr>
        <p:spPr>
          <a:xfrm>
            <a:off x="447750" y="3084225"/>
            <a:ext cx="8248500" cy="792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Bryce Robinson, Carson Buntin, </a:t>
            </a:r>
            <a:r>
              <a:rPr lang="en"/>
              <a:t>Carsyn Smeda, </a:t>
            </a:r>
            <a:r>
              <a:rPr lang="en"/>
              <a:t>Nathan Hontz, Juncheng Li, </a:t>
            </a:r>
            <a:r>
              <a:rPr lang="en"/>
              <a:t>Ryan Huntington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Most Recent YOLO Test</a:t>
            </a:r>
            <a:endParaRPr/>
          </a:p>
        </p:txBody>
      </p:sp>
      <p:pic>
        <p:nvPicPr>
          <p:cNvPr id="129" name="Google Shape;129;p22"/>
          <p:cNvPicPr preferRelativeResize="0"/>
          <p:nvPr/>
        </p:nvPicPr>
        <p:blipFill>
          <a:blip r:embed="rId3">
            <a:alphaModFix/>
          </a:blip>
          <a:stretch>
            <a:fillRect/>
          </a:stretch>
        </p:blipFill>
        <p:spPr>
          <a:xfrm>
            <a:off x="1478526" y="1342764"/>
            <a:ext cx="2709374" cy="2709374"/>
          </a:xfrm>
          <a:prstGeom prst="rect">
            <a:avLst/>
          </a:prstGeom>
          <a:noFill/>
          <a:ln>
            <a:noFill/>
          </a:ln>
        </p:spPr>
      </p:pic>
      <p:pic>
        <p:nvPicPr>
          <p:cNvPr id="130" name="Google Shape;130;p22"/>
          <p:cNvPicPr preferRelativeResize="0"/>
          <p:nvPr/>
        </p:nvPicPr>
        <p:blipFill>
          <a:blip r:embed="rId4">
            <a:alphaModFix/>
          </a:blip>
          <a:stretch>
            <a:fillRect/>
          </a:stretch>
        </p:blipFill>
        <p:spPr>
          <a:xfrm>
            <a:off x="4577475" y="1342775"/>
            <a:ext cx="2709374" cy="2709374"/>
          </a:xfrm>
          <a:prstGeom prst="rect">
            <a:avLst/>
          </a:prstGeom>
          <a:noFill/>
          <a:ln>
            <a:noFill/>
          </a:ln>
        </p:spPr>
      </p:pic>
      <p:sp>
        <p:nvSpPr>
          <p:cNvPr id="131" name="Google Shape;131;p22"/>
          <p:cNvSpPr txBox="1"/>
          <p:nvPr/>
        </p:nvSpPr>
        <p:spPr>
          <a:xfrm>
            <a:off x="1589625" y="4051875"/>
            <a:ext cx="27726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Labels</a:t>
            </a:r>
            <a:endParaRPr sz="1800">
              <a:solidFill>
                <a:schemeClr val="accent3"/>
              </a:solidFill>
              <a:latin typeface="Proxima Nova"/>
              <a:ea typeface="Proxima Nova"/>
              <a:cs typeface="Proxima Nova"/>
              <a:sym typeface="Proxima Nova"/>
            </a:endParaRPr>
          </a:p>
        </p:txBody>
      </p:sp>
      <p:sp>
        <p:nvSpPr>
          <p:cNvPr id="132" name="Google Shape;132;p22"/>
          <p:cNvSpPr txBox="1"/>
          <p:nvPr/>
        </p:nvSpPr>
        <p:spPr>
          <a:xfrm>
            <a:off x="4598450" y="4051875"/>
            <a:ext cx="27726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Predicted</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265500" y="1608275"/>
            <a:ext cx="4045200" cy="150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Burndown Chart and User Stories</a:t>
            </a:r>
            <a:endParaRPr/>
          </a:p>
        </p:txBody>
      </p:sp>
      <p:pic>
        <p:nvPicPr>
          <p:cNvPr id="138" name="Google Shape;138;p23"/>
          <p:cNvPicPr preferRelativeResize="0"/>
          <p:nvPr/>
        </p:nvPicPr>
        <p:blipFill rotWithShape="1">
          <a:blip r:embed="rId3">
            <a:alphaModFix/>
          </a:blip>
          <a:srcRect b="17427" l="28897" r="32674" t="35111"/>
          <a:stretch/>
        </p:blipFill>
        <p:spPr>
          <a:xfrm>
            <a:off x="5366200" y="2370224"/>
            <a:ext cx="2773008" cy="1926526"/>
          </a:xfrm>
          <a:prstGeom prst="rect">
            <a:avLst/>
          </a:prstGeom>
          <a:noFill/>
          <a:ln>
            <a:noFill/>
          </a:ln>
        </p:spPr>
      </p:pic>
      <p:pic>
        <p:nvPicPr>
          <p:cNvPr id="139" name="Google Shape;139;p23"/>
          <p:cNvPicPr preferRelativeResize="0"/>
          <p:nvPr/>
        </p:nvPicPr>
        <p:blipFill>
          <a:blip r:embed="rId4">
            <a:alphaModFix/>
          </a:blip>
          <a:stretch>
            <a:fillRect/>
          </a:stretch>
        </p:blipFill>
        <p:spPr>
          <a:xfrm>
            <a:off x="5366198" y="456877"/>
            <a:ext cx="2772999" cy="16899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Sprint</a:t>
            </a:r>
            <a:endParaRPr/>
          </a:p>
        </p:txBody>
      </p:sp>
      <p:sp>
        <p:nvSpPr>
          <p:cNvPr id="145" name="Google Shape;145;p2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Train and evaluate ViT</a:t>
            </a:r>
            <a:endParaRPr/>
          </a:p>
          <a:p>
            <a:pPr indent="-342900" lvl="0" marL="457200" rtl="0" algn="l">
              <a:spcBef>
                <a:spcPts val="0"/>
              </a:spcBef>
              <a:spcAft>
                <a:spcPts val="0"/>
              </a:spcAft>
              <a:buSzPts val="1800"/>
              <a:buChar char="-"/>
            </a:pPr>
            <a:r>
              <a:rPr lang="en"/>
              <a:t>Preprocess pictures after detection model</a:t>
            </a:r>
            <a:endParaRPr/>
          </a:p>
        </p:txBody>
      </p:sp>
      <p:pic>
        <p:nvPicPr>
          <p:cNvPr id="146" name="Google Shape;146;p24"/>
          <p:cNvPicPr preferRelativeResize="0"/>
          <p:nvPr/>
        </p:nvPicPr>
        <p:blipFill>
          <a:blip r:embed="rId3">
            <a:alphaModFix/>
          </a:blip>
          <a:stretch>
            <a:fillRect/>
          </a:stretch>
        </p:blipFill>
        <p:spPr>
          <a:xfrm>
            <a:off x="2690475" y="2146475"/>
            <a:ext cx="3763050" cy="250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Questions</a:t>
            </a:r>
            <a:endParaRPr/>
          </a:p>
        </p:txBody>
      </p:sp>
      <p:sp>
        <p:nvSpPr>
          <p:cNvPr id="152" name="Google Shape;152;p25"/>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Happywhale.com</a:t>
            </a:r>
            <a:endParaRPr/>
          </a:p>
        </p:txBody>
      </p:sp>
      <p:sp>
        <p:nvSpPr>
          <p:cNvPr id="66" name="Google Shape;66;p14"/>
          <p:cNvSpPr txBox="1"/>
          <p:nvPr>
            <p:ph idx="1" type="body"/>
          </p:nvPr>
        </p:nvSpPr>
        <p:spPr>
          <a:xfrm>
            <a:off x="94750" y="1152475"/>
            <a:ext cx="3236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Users can upload pictures of marine wildlife</a:t>
            </a:r>
            <a:endParaRPr/>
          </a:p>
          <a:p>
            <a:pPr indent="-342900" lvl="0" marL="457200" rtl="0" algn="l">
              <a:spcBef>
                <a:spcPts val="0"/>
              </a:spcBef>
              <a:spcAft>
                <a:spcPts val="0"/>
              </a:spcAft>
              <a:buSzPts val="1800"/>
              <a:buChar char="-"/>
            </a:pPr>
            <a:r>
              <a:rPr lang="en"/>
              <a:t>Experts identify the species in the pictures</a:t>
            </a:r>
            <a:endParaRPr/>
          </a:p>
          <a:p>
            <a:pPr indent="-342900" lvl="0" marL="457200" rtl="0" algn="l">
              <a:spcBef>
                <a:spcPts val="0"/>
              </a:spcBef>
              <a:spcAft>
                <a:spcPts val="0"/>
              </a:spcAft>
              <a:buSzPts val="1800"/>
              <a:buChar char="-"/>
            </a:pPr>
            <a:r>
              <a:rPr lang="en"/>
              <a:t>Specific animals can be identified and tracked</a:t>
            </a:r>
            <a:endParaRPr/>
          </a:p>
          <a:p>
            <a:pPr indent="-342900" lvl="0" marL="457200" rtl="0" algn="l">
              <a:spcBef>
                <a:spcPts val="0"/>
              </a:spcBef>
              <a:spcAft>
                <a:spcPts val="0"/>
              </a:spcAft>
              <a:buSzPts val="1800"/>
              <a:buChar char="-"/>
            </a:pPr>
            <a:r>
              <a:rPr lang="en"/>
              <a:t>Goal: automate this process, similar to their efforts with whale recognition</a:t>
            </a:r>
            <a:endParaRPr/>
          </a:p>
        </p:txBody>
      </p:sp>
      <p:pic>
        <p:nvPicPr>
          <p:cNvPr id="67" name="Google Shape;67;p14"/>
          <p:cNvPicPr preferRelativeResize="0"/>
          <p:nvPr/>
        </p:nvPicPr>
        <p:blipFill>
          <a:blip r:embed="rId3">
            <a:alphaModFix/>
          </a:blip>
          <a:stretch>
            <a:fillRect/>
          </a:stretch>
        </p:blipFill>
        <p:spPr>
          <a:xfrm>
            <a:off x="3458025" y="1208400"/>
            <a:ext cx="5457000" cy="251014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73" name="Google Shape;73;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Current lack of effective tools to detect and identify individual leopard seals</a:t>
            </a:r>
            <a:endParaRPr/>
          </a:p>
          <a:p>
            <a:pPr indent="-342900" lvl="0" marL="457200" rtl="0" algn="l">
              <a:lnSpc>
                <a:spcPct val="115000"/>
              </a:lnSpc>
              <a:spcBef>
                <a:spcPts val="0"/>
              </a:spcBef>
              <a:spcAft>
                <a:spcPts val="0"/>
              </a:spcAft>
              <a:buSzPts val="1800"/>
              <a:buChar char="-"/>
            </a:pPr>
            <a:r>
              <a:rPr lang="en"/>
              <a:t>API capable of </a:t>
            </a:r>
            <a:r>
              <a:rPr lang="en"/>
              <a:t>receiving</a:t>
            </a:r>
            <a:r>
              <a:rPr lang="en"/>
              <a:t> leopard seal photographs and returning the identity of any recognized seals</a:t>
            </a:r>
            <a:endParaRPr/>
          </a:p>
          <a:p>
            <a:pPr indent="-342900" lvl="0" marL="457200" rtl="0" algn="l">
              <a:spcBef>
                <a:spcPts val="0"/>
              </a:spcBef>
              <a:spcAft>
                <a:spcPts val="0"/>
              </a:spcAft>
              <a:buSzPts val="1800"/>
              <a:buChar char="-"/>
            </a:pPr>
            <a:r>
              <a:rPr lang="en"/>
              <a:t>Happywhale should be able to make API calls to utilize our models</a:t>
            </a:r>
            <a:endParaRPr/>
          </a:p>
          <a:p>
            <a:pPr indent="-342900" lvl="0" marL="457200" rtl="0" algn="l">
              <a:lnSpc>
                <a:spcPct val="115000"/>
              </a:lnSpc>
              <a:spcBef>
                <a:spcPts val="0"/>
              </a:spcBef>
              <a:spcAft>
                <a:spcPts val="0"/>
              </a:spcAft>
              <a:buSzPts val="1800"/>
              <a:buChar char="-"/>
            </a:pPr>
            <a:r>
              <a:rPr lang="en"/>
              <a:t>Two </a:t>
            </a:r>
            <a:r>
              <a:rPr lang="en"/>
              <a:t>comparative</a:t>
            </a:r>
            <a:r>
              <a:rPr lang="en"/>
              <a:t> machine learning models</a:t>
            </a:r>
            <a:endParaRPr/>
          </a:p>
        </p:txBody>
      </p:sp>
      <p:pic>
        <p:nvPicPr>
          <p:cNvPr id="74" name="Google Shape;74;p15"/>
          <p:cNvPicPr preferRelativeResize="0"/>
          <p:nvPr/>
        </p:nvPicPr>
        <p:blipFill>
          <a:blip r:embed="rId3">
            <a:alphaModFix/>
          </a:blip>
          <a:stretch>
            <a:fillRect/>
          </a:stretch>
        </p:blipFill>
        <p:spPr>
          <a:xfrm>
            <a:off x="4724400" y="1170125"/>
            <a:ext cx="4267200" cy="28412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a:t>
            </a:r>
            <a:r>
              <a:rPr lang="en"/>
              <a:t>Comparative</a:t>
            </a:r>
            <a:r>
              <a:rPr lang="en"/>
              <a:t> Machine Learning Models</a:t>
            </a:r>
            <a:endParaRPr/>
          </a:p>
        </p:txBody>
      </p:sp>
      <p:sp>
        <p:nvSpPr>
          <p:cNvPr id="80" name="Google Shape;80;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400">
                <a:solidFill>
                  <a:schemeClr val="dk1"/>
                </a:solidFill>
              </a:rPr>
              <a:t>Detection Model</a:t>
            </a:r>
            <a:endParaRPr sz="24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en" sz="1800"/>
              <a:t>Detect and segment seals within images</a:t>
            </a:r>
            <a:endParaRPr sz="1800"/>
          </a:p>
          <a:p>
            <a:pPr indent="-342900" lvl="0" marL="457200" rtl="0" algn="l">
              <a:spcBef>
                <a:spcPts val="0"/>
              </a:spcBef>
              <a:spcAft>
                <a:spcPts val="0"/>
              </a:spcAft>
              <a:buSzPts val="1800"/>
              <a:buChar char="-"/>
            </a:pPr>
            <a:r>
              <a:rPr lang="en" sz="1800"/>
              <a:t>“Is this a leopard seal?”</a:t>
            </a:r>
            <a:endParaRPr sz="1800"/>
          </a:p>
          <a:p>
            <a:pPr indent="-342900" lvl="0" marL="457200" rtl="0" algn="l">
              <a:spcBef>
                <a:spcPts val="0"/>
              </a:spcBef>
              <a:spcAft>
                <a:spcPts val="0"/>
              </a:spcAft>
              <a:buSzPts val="1800"/>
              <a:buChar char="-"/>
            </a:pPr>
            <a:r>
              <a:rPr lang="en" sz="1800"/>
              <a:t>Feed the cropped images of seals to identification model</a:t>
            </a:r>
            <a:endParaRPr sz="1800"/>
          </a:p>
          <a:p>
            <a:pPr indent="-342900" lvl="0" marL="457200" rtl="0" algn="l">
              <a:spcBef>
                <a:spcPts val="0"/>
              </a:spcBef>
              <a:spcAft>
                <a:spcPts val="0"/>
              </a:spcAft>
              <a:buSzPts val="1800"/>
              <a:buChar char="-"/>
            </a:pPr>
            <a:r>
              <a:rPr lang="en" sz="1800"/>
              <a:t>Compete with </a:t>
            </a:r>
            <a:r>
              <a:rPr b="1" lang="en" sz="1800"/>
              <a:t>YOLO</a:t>
            </a:r>
            <a:r>
              <a:rPr lang="en" sz="1800"/>
              <a:t> machine learning model</a:t>
            </a:r>
            <a:endParaRPr sz="1800"/>
          </a:p>
        </p:txBody>
      </p:sp>
      <p:sp>
        <p:nvSpPr>
          <p:cNvPr id="81" name="Google Shape;81;p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rPr>
              <a:t>Identification Model</a:t>
            </a:r>
            <a:endParaRPr sz="24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en" sz="1800"/>
              <a:t>Identify individual seals</a:t>
            </a:r>
            <a:endParaRPr sz="1800"/>
          </a:p>
          <a:p>
            <a:pPr indent="-342900" lvl="0" marL="457200" rtl="0" algn="l">
              <a:spcBef>
                <a:spcPts val="0"/>
              </a:spcBef>
              <a:spcAft>
                <a:spcPts val="0"/>
              </a:spcAft>
              <a:buSzPts val="1800"/>
              <a:buChar char="-"/>
            </a:pPr>
            <a:r>
              <a:rPr lang="en" sz="1800"/>
              <a:t>“What leopard seal is this?”</a:t>
            </a:r>
            <a:endParaRPr sz="1800"/>
          </a:p>
          <a:p>
            <a:pPr indent="-342900" lvl="0" marL="457200" rtl="0" algn="l">
              <a:spcBef>
                <a:spcPts val="0"/>
              </a:spcBef>
              <a:spcAft>
                <a:spcPts val="0"/>
              </a:spcAft>
              <a:buSzPts val="1800"/>
              <a:buChar char="-"/>
            </a:pPr>
            <a:r>
              <a:rPr lang="en" sz="1800"/>
              <a:t>Compete with </a:t>
            </a:r>
            <a:r>
              <a:rPr b="1" lang="en" sz="1800"/>
              <a:t>ViT</a:t>
            </a:r>
            <a:r>
              <a:rPr lang="en" sz="1800"/>
              <a:t> machine learning model</a:t>
            </a:r>
            <a:endParaRPr sz="1800"/>
          </a:p>
          <a:p>
            <a:pPr indent="0" lvl="0" marL="0" rtl="0" algn="l">
              <a:spcBef>
                <a:spcPts val="1200"/>
              </a:spcBef>
              <a:spcAft>
                <a:spcPts val="120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a:t>
            </a:r>
            <a:r>
              <a:rPr lang="en"/>
              <a:t> Neural Networks</a:t>
            </a:r>
            <a:endParaRPr/>
          </a:p>
        </p:txBody>
      </p:sp>
      <p:sp>
        <p:nvSpPr>
          <p:cNvPr id="87" name="Google Shape;87;p17"/>
          <p:cNvSpPr txBox="1"/>
          <p:nvPr>
            <p:ph idx="1" type="body"/>
          </p:nvPr>
        </p:nvSpPr>
        <p:spPr>
          <a:xfrm>
            <a:off x="311700" y="1152475"/>
            <a:ext cx="30723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lnSpc>
                <a:spcPct val="150000"/>
              </a:lnSpc>
              <a:spcBef>
                <a:spcPts val="0"/>
              </a:spcBef>
              <a:spcAft>
                <a:spcPts val="0"/>
              </a:spcAft>
              <a:buSzPct val="100000"/>
              <a:buChar char="●"/>
            </a:pPr>
            <a:r>
              <a:rPr lang="en"/>
              <a:t>Special class of deep neural networks </a:t>
            </a:r>
            <a:r>
              <a:rPr lang="en"/>
              <a:t>designed</a:t>
            </a:r>
            <a:r>
              <a:rPr lang="en"/>
              <a:t> for processing structured grid data such as images</a:t>
            </a:r>
            <a:endParaRPr/>
          </a:p>
          <a:p>
            <a:pPr indent="-334327" lvl="0" marL="457200" rtl="0" algn="l">
              <a:lnSpc>
                <a:spcPct val="150000"/>
              </a:lnSpc>
              <a:spcBef>
                <a:spcPts val="0"/>
              </a:spcBef>
              <a:spcAft>
                <a:spcPts val="0"/>
              </a:spcAft>
              <a:buSzPct val="100000"/>
              <a:buChar char="●"/>
            </a:pPr>
            <a:r>
              <a:rPr lang="en"/>
              <a:t>Consist of convolutional, pooling, and fully connected layers</a:t>
            </a:r>
            <a:endParaRPr/>
          </a:p>
          <a:p>
            <a:pPr indent="-334327" lvl="0" marL="457200" rtl="0" algn="l">
              <a:lnSpc>
                <a:spcPct val="150000"/>
              </a:lnSpc>
              <a:spcBef>
                <a:spcPts val="0"/>
              </a:spcBef>
              <a:spcAft>
                <a:spcPts val="0"/>
              </a:spcAft>
              <a:buSzPct val="100000"/>
              <a:buChar char="●"/>
            </a:pPr>
            <a:r>
              <a:rPr lang="en"/>
              <a:t>Primarily used for feature extraction</a:t>
            </a:r>
            <a:endParaRPr/>
          </a:p>
        </p:txBody>
      </p:sp>
      <p:pic>
        <p:nvPicPr>
          <p:cNvPr id="88" name="Google Shape;88;p17"/>
          <p:cNvPicPr preferRelativeResize="0"/>
          <p:nvPr/>
        </p:nvPicPr>
        <p:blipFill>
          <a:blip r:embed="rId3">
            <a:alphaModFix/>
          </a:blip>
          <a:stretch>
            <a:fillRect/>
          </a:stretch>
        </p:blipFill>
        <p:spPr>
          <a:xfrm>
            <a:off x="3547050" y="1508450"/>
            <a:ext cx="5424200" cy="270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R-CNN, Faster R-CNN</a:t>
            </a:r>
            <a:endParaRPr/>
          </a:p>
        </p:txBody>
      </p:sp>
      <p:pic>
        <p:nvPicPr>
          <p:cNvPr id="94" name="Google Shape;94;p18"/>
          <p:cNvPicPr preferRelativeResize="0"/>
          <p:nvPr/>
        </p:nvPicPr>
        <p:blipFill>
          <a:blip r:embed="rId3">
            <a:alphaModFix/>
          </a:blip>
          <a:stretch>
            <a:fillRect/>
          </a:stretch>
        </p:blipFill>
        <p:spPr>
          <a:xfrm>
            <a:off x="4210500" y="223900"/>
            <a:ext cx="4196476" cy="2866749"/>
          </a:xfrm>
          <a:prstGeom prst="rect">
            <a:avLst/>
          </a:prstGeom>
          <a:noFill/>
          <a:ln>
            <a:noFill/>
          </a:ln>
        </p:spPr>
      </p:pic>
      <p:pic>
        <p:nvPicPr>
          <p:cNvPr id="95" name="Google Shape;95;p18"/>
          <p:cNvPicPr preferRelativeResize="0"/>
          <p:nvPr/>
        </p:nvPicPr>
        <p:blipFill>
          <a:blip r:embed="rId4">
            <a:alphaModFix/>
          </a:blip>
          <a:stretch>
            <a:fillRect/>
          </a:stretch>
        </p:blipFill>
        <p:spPr>
          <a:xfrm>
            <a:off x="3601524" y="3167025"/>
            <a:ext cx="5542476" cy="1976475"/>
          </a:xfrm>
          <a:prstGeom prst="rect">
            <a:avLst/>
          </a:prstGeom>
          <a:noFill/>
          <a:ln>
            <a:noFill/>
          </a:ln>
        </p:spPr>
      </p:pic>
      <p:sp>
        <p:nvSpPr>
          <p:cNvPr id="96" name="Google Shape;96;p18"/>
          <p:cNvSpPr txBox="1"/>
          <p:nvPr/>
        </p:nvSpPr>
        <p:spPr>
          <a:xfrm>
            <a:off x="393650" y="1428875"/>
            <a:ext cx="3099300" cy="334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Region-based C</a:t>
            </a:r>
            <a:r>
              <a:rPr lang="en" sz="1800">
                <a:solidFill>
                  <a:schemeClr val="accent3"/>
                </a:solidFill>
                <a:latin typeface="Proxima Nova"/>
                <a:ea typeface="Proxima Nova"/>
                <a:cs typeface="Proxima Nova"/>
                <a:sym typeface="Proxima Nova"/>
              </a:rPr>
              <a:t>onvolutional Neural Network </a:t>
            </a:r>
            <a:endParaRPr sz="1800">
              <a:solidFill>
                <a:schemeClr val="accent3"/>
              </a:solidFill>
              <a:latin typeface="Proxima Nova"/>
              <a:ea typeface="Proxima Nova"/>
              <a:cs typeface="Proxima Nova"/>
              <a:sym typeface="Proxima Nova"/>
            </a:endParaRPr>
          </a:p>
          <a:p>
            <a:pPr indent="-342900" lvl="0" marL="457200" rtl="0" algn="l">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CNN specialized for object detection</a:t>
            </a:r>
            <a:endParaRPr sz="1800">
              <a:solidFill>
                <a:schemeClr val="accent3"/>
              </a:solidFill>
              <a:latin typeface="Proxima Nova"/>
              <a:ea typeface="Proxima Nova"/>
              <a:cs typeface="Proxima Nova"/>
              <a:sym typeface="Proxima Nova"/>
            </a:endParaRPr>
          </a:p>
          <a:p>
            <a:pPr indent="-342900" lvl="0" marL="457200" rtl="0" algn="l">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Initial test </a:t>
            </a:r>
            <a:r>
              <a:rPr lang="en" sz="1800">
                <a:solidFill>
                  <a:schemeClr val="accent3"/>
                </a:solidFill>
                <a:latin typeface="Proxima Nova"/>
                <a:ea typeface="Proxima Nova"/>
                <a:cs typeface="Proxima Nova"/>
                <a:sym typeface="Proxima Nova"/>
              </a:rPr>
              <a:t>using</a:t>
            </a:r>
            <a:r>
              <a:rPr lang="en" sz="1800">
                <a:solidFill>
                  <a:schemeClr val="accent3"/>
                </a:solidFill>
                <a:latin typeface="Proxima Nova"/>
                <a:ea typeface="Proxima Nova"/>
                <a:cs typeface="Proxima Nova"/>
                <a:sym typeface="Proxima Nova"/>
              </a:rPr>
              <a:t> tensorflow and keras libraries</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Generation of Dataset</a:t>
            </a:r>
            <a:endParaRPr/>
          </a:p>
        </p:txBody>
      </p:sp>
      <p:sp>
        <p:nvSpPr>
          <p:cNvPr id="102" name="Google Shape;102;p1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Collect images of leopard seals and non-leopard seals</a:t>
            </a:r>
            <a:endParaRPr/>
          </a:p>
          <a:p>
            <a:pPr indent="-342900" lvl="0" marL="457200" rtl="0" algn="l">
              <a:spcBef>
                <a:spcPts val="0"/>
              </a:spcBef>
              <a:spcAft>
                <a:spcPts val="0"/>
              </a:spcAft>
              <a:buSzPts val="1800"/>
              <a:buChar char="-"/>
            </a:pPr>
            <a:r>
              <a:rPr lang="en"/>
              <a:t>Draw bounding boxes around any and all leopard seals</a:t>
            </a:r>
            <a:endParaRPr/>
          </a:p>
          <a:p>
            <a:pPr indent="0" lvl="0" marL="0" rtl="0" algn="l">
              <a:spcBef>
                <a:spcPts val="1200"/>
              </a:spcBef>
              <a:spcAft>
                <a:spcPts val="1200"/>
              </a:spcAft>
              <a:buNone/>
            </a:pPr>
            <a:r>
              <a:t/>
            </a:r>
            <a:endParaRPr/>
          </a:p>
        </p:txBody>
      </p:sp>
      <p:pic>
        <p:nvPicPr>
          <p:cNvPr id="103" name="Google Shape;103;p19"/>
          <p:cNvPicPr preferRelativeResize="0"/>
          <p:nvPr/>
        </p:nvPicPr>
        <p:blipFill>
          <a:blip r:embed="rId3">
            <a:alphaModFix/>
          </a:blip>
          <a:stretch>
            <a:fillRect/>
          </a:stretch>
        </p:blipFill>
        <p:spPr>
          <a:xfrm>
            <a:off x="4608575" y="143900"/>
            <a:ext cx="3473300" cy="2322900"/>
          </a:xfrm>
          <a:prstGeom prst="rect">
            <a:avLst/>
          </a:prstGeom>
          <a:noFill/>
          <a:ln>
            <a:noFill/>
          </a:ln>
        </p:spPr>
      </p:pic>
      <p:pic>
        <p:nvPicPr>
          <p:cNvPr id="104" name="Google Shape;104;p19"/>
          <p:cNvPicPr preferRelativeResize="0"/>
          <p:nvPr/>
        </p:nvPicPr>
        <p:blipFill>
          <a:blip r:embed="rId4">
            <a:alphaModFix/>
          </a:blip>
          <a:stretch>
            <a:fillRect/>
          </a:stretch>
        </p:blipFill>
        <p:spPr>
          <a:xfrm>
            <a:off x="1062138" y="2571751"/>
            <a:ext cx="7019727" cy="2224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YOLO</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Our baseline for Seal Detection</a:t>
            </a:r>
            <a:endParaRPr/>
          </a:p>
        </p:txBody>
      </p:sp>
      <p:pic>
        <p:nvPicPr>
          <p:cNvPr id="111" name="Google Shape;111;p20"/>
          <p:cNvPicPr preferRelativeResize="0"/>
          <p:nvPr/>
        </p:nvPicPr>
        <p:blipFill>
          <a:blip r:embed="rId3">
            <a:alphaModFix/>
          </a:blip>
          <a:stretch>
            <a:fillRect/>
          </a:stretch>
        </p:blipFill>
        <p:spPr>
          <a:xfrm>
            <a:off x="515525" y="1737813"/>
            <a:ext cx="2802675" cy="2802675"/>
          </a:xfrm>
          <a:prstGeom prst="rect">
            <a:avLst/>
          </a:prstGeom>
          <a:noFill/>
          <a:ln>
            <a:noFill/>
          </a:ln>
        </p:spPr>
      </p:pic>
      <p:pic>
        <p:nvPicPr>
          <p:cNvPr id="112" name="Google Shape;112;p20"/>
          <p:cNvPicPr preferRelativeResize="0"/>
          <p:nvPr/>
        </p:nvPicPr>
        <p:blipFill>
          <a:blip r:embed="rId4">
            <a:alphaModFix/>
          </a:blip>
          <a:stretch>
            <a:fillRect/>
          </a:stretch>
        </p:blipFill>
        <p:spPr>
          <a:xfrm>
            <a:off x="3827875" y="1543025"/>
            <a:ext cx="4788375" cy="319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YOLO Performance</a:t>
            </a:r>
            <a:endParaRPr/>
          </a:p>
        </p:txBody>
      </p:sp>
      <p:pic>
        <p:nvPicPr>
          <p:cNvPr id="118" name="Google Shape;118;p21"/>
          <p:cNvPicPr preferRelativeResize="0"/>
          <p:nvPr/>
        </p:nvPicPr>
        <p:blipFill>
          <a:blip r:embed="rId3">
            <a:alphaModFix/>
          </a:blip>
          <a:stretch>
            <a:fillRect/>
          </a:stretch>
        </p:blipFill>
        <p:spPr>
          <a:xfrm>
            <a:off x="6574285" y="1334686"/>
            <a:ext cx="1847917" cy="2772577"/>
          </a:xfrm>
          <a:prstGeom prst="rect">
            <a:avLst/>
          </a:prstGeom>
          <a:noFill/>
          <a:ln>
            <a:noFill/>
          </a:ln>
        </p:spPr>
      </p:pic>
      <p:pic>
        <p:nvPicPr>
          <p:cNvPr id="119" name="Google Shape;119;p21"/>
          <p:cNvPicPr preferRelativeResize="0"/>
          <p:nvPr/>
        </p:nvPicPr>
        <p:blipFill>
          <a:blip r:embed="rId4">
            <a:alphaModFix/>
          </a:blip>
          <a:stretch>
            <a:fillRect/>
          </a:stretch>
        </p:blipFill>
        <p:spPr>
          <a:xfrm>
            <a:off x="556625" y="1334675"/>
            <a:ext cx="2772600" cy="2772600"/>
          </a:xfrm>
          <a:prstGeom prst="rect">
            <a:avLst/>
          </a:prstGeom>
          <a:noFill/>
          <a:ln>
            <a:noFill/>
          </a:ln>
        </p:spPr>
      </p:pic>
      <p:pic>
        <p:nvPicPr>
          <p:cNvPr id="120" name="Google Shape;120;p21"/>
          <p:cNvPicPr preferRelativeResize="0"/>
          <p:nvPr/>
        </p:nvPicPr>
        <p:blipFill>
          <a:blip r:embed="rId5">
            <a:alphaModFix/>
          </a:blip>
          <a:stretch>
            <a:fillRect/>
          </a:stretch>
        </p:blipFill>
        <p:spPr>
          <a:xfrm>
            <a:off x="3565450" y="1334675"/>
            <a:ext cx="2772600" cy="2772600"/>
          </a:xfrm>
          <a:prstGeom prst="rect">
            <a:avLst/>
          </a:prstGeom>
          <a:noFill/>
          <a:ln>
            <a:noFill/>
          </a:ln>
        </p:spPr>
      </p:pic>
      <p:sp>
        <p:nvSpPr>
          <p:cNvPr id="121" name="Google Shape;121;p21"/>
          <p:cNvSpPr txBox="1"/>
          <p:nvPr/>
        </p:nvSpPr>
        <p:spPr>
          <a:xfrm>
            <a:off x="556625" y="4215100"/>
            <a:ext cx="27726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Labels</a:t>
            </a:r>
            <a:endParaRPr sz="1800">
              <a:solidFill>
                <a:schemeClr val="accent3"/>
              </a:solidFill>
              <a:latin typeface="Proxima Nova"/>
              <a:ea typeface="Proxima Nova"/>
              <a:cs typeface="Proxima Nova"/>
              <a:sym typeface="Proxima Nova"/>
            </a:endParaRPr>
          </a:p>
        </p:txBody>
      </p:sp>
      <p:sp>
        <p:nvSpPr>
          <p:cNvPr id="122" name="Google Shape;122;p21"/>
          <p:cNvSpPr txBox="1"/>
          <p:nvPr/>
        </p:nvSpPr>
        <p:spPr>
          <a:xfrm>
            <a:off x="3565450" y="4215100"/>
            <a:ext cx="27726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Predicted</a:t>
            </a:r>
            <a:endParaRPr sz="1800">
              <a:solidFill>
                <a:schemeClr val="accent3"/>
              </a:solidFill>
              <a:latin typeface="Proxima Nova"/>
              <a:ea typeface="Proxima Nova"/>
              <a:cs typeface="Proxima Nova"/>
              <a:sym typeface="Proxima Nova"/>
            </a:endParaRPr>
          </a:p>
        </p:txBody>
      </p:sp>
      <p:sp>
        <p:nvSpPr>
          <p:cNvPr id="123" name="Google Shape;123;p21"/>
          <p:cNvSpPr txBox="1"/>
          <p:nvPr/>
        </p:nvSpPr>
        <p:spPr>
          <a:xfrm>
            <a:off x="6111938" y="4215100"/>
            <a:ext cx="27726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3"/>
                </a:solidFill>
                <a:latin typeface="Proxima Nova"/>
                <a:ea typeface="Proxima Nova"/>
                <a:cs typeface="Proxima Nova"/>
                <a:sym typeface="Proxima Nova"/>
              </a:rPr>
              <a:t>Shortcomings</a:t>
            </a:r>
            <a:endParaRPr sz="1800">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